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4" r:id="rId3"/>
    <p:sldId id="262" r:id="rId4"/>
    <p:sldId id="272" r:id="rId5"/>
    <p:sldId id="263" r:id="rId6"/>
    <p:sldId id="267" r:id="rId7"/>
    <p:sldId id="278" r:id="rId8"/>
    <p:sldId id="277" r:id="rId9"/>
    <p:sldId id="280" r:id="rId10"/>
    <p:sldId id="269" r:id="rId11"/>
    <p:sldId id="273" r:id="rId12"/>
  </p:sldIdLst>
  <p:sldSz cx="9144000" cy="6858000" type="screen4x3"/>
  <p:notesSz cx="6858000" cy="994568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7527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85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2F27769-5736-46B9-B956-719BE1185E5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4053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543035-BC06-4913-BA28-46FADBBB3C6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3343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UCN_logo_til_hvid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5157788"/>
            <a:ext cx="49244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74725" y="3355975"/>
            <a:ext cx="7192963" cy="1152525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rgbClr val="DF7527"/>
                </a:solidFill>
                <a:latin typeface="Verdana" pitchFamily="34" charset="0"/>
              </a:defRPr>
            </a:lvl1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50825" y="1844675"/>
            <a:ext cx="8642350" cy="1470025"/>
          </a:xfrm>
        </p:spPr>
        <p:txBody>
          <a:bodyPr/>
          <a:lstStyle>
            <a:lvl1pPr algn="ctr">
              <a:defRPr b="1">
                <a:latin typeface="Verdana" pitchFamily="34" charset="0"/>
              </a:defRPr>
            </a:lvl1pPr>
          </a:lstStyle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55588"/>
            <a:ext cx="2057400" cy="587057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55588"/>
            <a:ext cx="6019800" cy="587057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060575"/>
            <a:ext cx="4038600" cy="4065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060575"/>
            <a:ext cx="4038600" cy="4065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60575"/>
            <a:ext cx="8229600" cy="406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55588"/>
            <a:ext cx="584358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468313" y="623728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pic>
        <p:nvPicPr>
          <p:cNvPr id="1029" name="Picture 13" descr="PUCN_logo_til_hvid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72225" y="161925"/>
            <a:ext cx="267811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F7527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◦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n.dk/ICD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313" y="1071563"/>
            <a:ext cx="8642350" cy="1814512"/>
          </a:xfrm>
        </p:spPr>
        <p:txBody>
          <a:bodyPr/>
          <a:lstStyle/>
          <a:p>
            <a:pPr eaLnBrk="1" hangingPunct="1"/>
            <a:r>
              <a:rPr lang="da-DK" sz="4000" dirty="0" err="1" smtClean="0"/>
              <a:t>Relationskompetence</a:t>
            </a: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1800" dirty="0" smtClean="0"/>
              <a:t>- de voksne har ansvaret for kvaliteten af relationen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75" y="3000375"/>
            <a:ext cx="7192963" cy="1152525"/>
          </a:xfrm>
        </p:spPr>
        <p:txBody>
          <a:bodyPr/>
          <a:lstStyle/>
          <a:p>
            <a:pPr eaLnBrk="1" hangingPunct="1"/>
            <a:endParaRPr lang="da-DK" dirty="0" smtClean="0"/>
          </a:p>
          <a:p>
            <a:pPr eaLnBrk="1" hangingPunct="1"/>
            <a:r>
              <a:rPr lang="da-DK" dirty="0" smtClean="0"/>
              <a:t>Vingsted den 4. november 2011</a:t>
            </a:r>
          </a:p>
          <a:p>
            <a:pPr eaLnBrk="1" hangingPunct="1"/>
            <a:r>
              <a:rPr lang="da-DK" dirty="0" smtClean="0"/>
              <a:t>Peter Westmark (pew@ucn.dk)</a:t>
            </a:r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Et uddannelsesperspektiv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0655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a-DK" sz="3200" dirty="0" smtClean="0"/>
              <a:t>Certificeret Uddannelse i Relations- og Ressourceorienteret Pædagogik:</a:t>
            </a:r>
          </a:p>
          <a:p>
            <a:pPr marL="514350" indent="-514350">
              <a:defRPr/>
            </a:pPr>
            <a:r>
              <a:rPr lang="da-DK" sz="3200" dirty="0" smtClean="0"/>
              <a:t>Niveau 1: Udvikle egen relationskompetence.</a:t>
            </a:r>
          </a:p>
          <a:p>
            <a:pPr marL="514350" indent="-514350">
              <a:defRPr/>
            </a:pPr>
            <a:r>
              <a:rPr lang="da-DK" sz="3200" dirty="0" smtClean="0"/>
              <a:t>Niveau 2: Udvikle andres relationskompetence.</a:t>
            </a:r>
          </a:p>
          <a:p>
            <a:pPr marL="514350" indent="-514350">
              <a:buFontTx/>
              <a:buNone/>
              <a:defRPr/>
            </a:pPr>
            <a:endParaRPr lang="da-DK" dirty="0" smtClean="0"/>
          </a:p>
          <a:p>
            <a:pPr marL="514350" indent="-514350">
              <a:buFontTx/>
              <a:buNone/>
              <a:defRPr/>
            </a:pPr>
            <a:r>
              <a:rPr lang="da-DK" dirty="0" smtClean="0"/>
              <a:t>	</a:t>
            </a:r>
            <a:r>
              <a:rPr lang="da-DK" dirty="0" err="1" smtClean="0">
                <a:hlinkClick r:id="rId2"/>
              </a:rPr>
              <a:t>www.ucn.dk/ICDP</a:t>
            </a:r>
            <a:endParaRPr lang="da-DK" dirty="0" smtClean="0"/>
          </a:p>
          <a:p>
            <a:pPr marL="514350" indent="-514350">
              <a:buFontTx/>
              <a:buNone/>
              <a:defRPr/>
            </a:pPr>
            <a:r>
              <a:rPr lang="da-DK" dirty="0" smtClean="0"/>
              <a:t>	</a:t>
            </a:r>
            <a:r>
              <a:rPr lang="da-DK" dirty="0" err="1" smtClean="0"/>
              <a:t>kip@ucn.dk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sz="4800" dirty="0" smtClean="0"/>
              <a:t>Optimistisk livssyn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71612"/>
            <a:ext cx="8229600" cy="4065588"/>
          </a:xfrm>
        </p:spPr>
        <p:txBody>
          <a:bodyPr/>
          <a:lstStyle/>
          <a:p>
            <a:pPr algn="ctr"/>
            <a:endParaRPr lang="da-DK" sz="3200" dirty="0" smtClean="0"/>
          </a:p>
          <a:p>
            <a:pPr algn="ctr">
              <a:buNone/>
            </a:pPr>
            <a:r>
              <a:rPr lang="da-DK" sz="3200" dirty="0" smtClean="0"/>
              <a:t>Pessimisterne er dog de reneste tåber</a:t>
            </a:r>
          </a:p>
          <a:p>
            <a:pPr algn="ctr">
              <a:buNone/>
            </a:pPr>
            <a:r>
              <a:rPr lang="da-DK" sz="3200" dirty="0" smtClean="0"/>
              <a:t>de tror på det modsatte af hvad de håber</a:t>
            </a:r>
          </a:p>
          <a:p>
            <a:pPr algn="ctr">
              <a:buNone/>
            </a:pPr>
            <a:r>
              <a:rPr lang="da-DK" sz="3200" dirty="0" smtClean="0"/>
              <a:t>Nej optimister som livet beror på </a:t>
            </a:r>
          </a:p>
          <a:p>
            <a:pPr algn="ctr">
              <a:buNone/>
            </a:pPr>
            <a:r>
              <a:rPr lang="da-DK" sz="3200" dirty="0" smtClean="0"/>
              <a:t>er dem som tør håbe på noget de tror på</a:t>
            </a:r>
          </a:p>
          <a:p>
            <a:pPr algn="ctr">
              <a:buNone/>
            </a:pPr>
            <a:r>
              <a:rPr lang="da-DK" sz="3200" dirty="0" smtClean="0"/>
              <a:t>					(Piet Hein)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a-DK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85875"/>
            <a:ext cx="8229600" cy="4065588"/>
          </a:xfrm>
        </p:spPr>
        <p:txBody>
          <a:bodyPr/>
          <a:lstStyle/>
          <a:p>
            <a:pPr eaLnBrk="1" hangingPunct="1"/>
            <a:endParaRPr lang="da-DK" sz="2800" smtClean="0"/>
          </a:p>
          <a:p>
            <a:pPr eaLnBrk="1" hangingPunct="1">
              <a:buFontTx/>
              <a:buNone/>
            </a:pPr>
            <a:r>
              <a:rPr lang="da-DK" sz="2800" smtClean="0"/>
              <a:t>Helst man ønsker at være elsket</a:t>
            </a:r>
          </a:p>
          <a:p>
            <a:pPr eaLnBrk="1" hangingPunct="1">
              <a:buFontTx/>
              <a:buNone/>
            </a:pPr>
            <a:r>
              <a:rPr lang="da-DK" sz="2800" smtClean="0"/>
              <a:t>I mangel derpå beundret</a:t>
            </a:r>
          </a:p>
          <a:p>
            <a:pPr eaLnBrk="1" hangingPunct="1">
              <a:buFontTx/>
              <a:buNone/>
            </a:pPr>
            <a:r>
              <a:rPr lang="da-DK" sz="2800" smtClean="0"/>
              <a:t>I mangel derpå frygtet</a:t>
            </a:r>
          </a:p>
          <a:p>
            <a:pPr eaLnBrk="1" hangingPunct="1">
              <a:buFontTx/>
              <a:buNone/>
            </a:pPr>
            <a:r>
              <a:rPr lang="da-DK" sz="2800" smtClean="0"/>
              <a:t>Idet mindste at være afskyet og foragtet</a:t>
            </a:r>
          </a:p>
          <a:p>
            <a:pPr eaLnBrk="1" hangingPunct="1">
              <a:buFontTx/>
              <a:buNone/>
            </a:pPr>
            <a:r>
              <a:rPr lang="da-DK" sz="2800" smtClean="0"/>
              <a:t>Sjælen gyser tilbage for det tomme rum</a:t>
            </a:r>
          </a:p>
          <a:p>
            <a:pPr eaLnBrk="1" hangingPunct="1">
              <a:buFontTx/>
              <a:buNone/>
            </a:pPr>
            <a:r>
              <a:rPr lang="da-DK" sz="2800" smtClean="0"/>
              <a:t>og ønsker kontakt for enhver pris</a:t>
            </a:r>
          </a:p>
          <a:p>
            <a:pPr eaLnBrk="1" hangingPunct="1">
              <a:buFontTx/>
              <a:buNone/>
            </a:pPr>
            <a:r>
              <a:rPr lang="da-DK" sz="2800" smtClean="0"/>
              <a:t>					Hjalmar Söderberg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3600" smtClean="0">
                <a:solidFill>
                  <a:schemeClr val="tx1"/>
                </a:solidFill>
              </a:rPr>
              <a:t>Trivsel</a:t>
            </a:r>
            <a:r>
              <a:rPr lang="da-DK" smtClean="0">
                <a:solidFill>
                  <a:schemeClr val="tx1"/>
                </a:solidFill>
              </a:rPr>
              <a:t/>
            </a:r>
            <a:br>
              <a:rPr lang="da-DK" smtClean="0">
                <a:solidFill>
                  <a:schemeClr val="tx1"/>
                </a:solidFill>
              </a:rPr>
            </a:br>
            <a:endParaRPr lang="da-DK" smtClean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28625" y="857250"/>
            <a:ext cx="8229600" cy="4065588"/>
          </a:xfrm>
        </p:spPr>
        <p:txBody>
          <a:bodyPr/>
          <a:lstStyle/>
          <a:p>
            <a:pPr eaLnBrk="1" hangingPunct="1"/>
            <a:r>
              <a:rPr lang="da-DK" b="1" smtClean="0"/>
              <a:t>Social baggrund</a:t>
            </a:r>
          </a:p>
          <a:p>
            <a:pPr eaLnBrk="1" hangingPunct="1"/>
            <a:r>
              <a:rPr lang="da-DK" smtClean="0"/>
              <a:t>Socialgruppe</a:t>
            </a:r>
          </a:p>
          <a:p>
            <a:pPr eaLnBrk="1" hangingPunct="1"/>
            <a:r>
              <a:rPr lang="da-DK" smtClean="0"/>
              <a:t>Familietype</a:t>
            </a:r>
          </a:p>
          <a:p>
            <a:pPr eaLnBrk="1" hangingPunct="1">
              <a:buFontTx/>
              <a:buNone/>
            </a:pPr>
            <a:r>
              <a:rPr lang="da-DK" smtClean="0"/>
              <a:t> </a:t>
            </a:r>
          </a:p>
          <a:p>
            <a:pPr eaLnBrk="1" hangingPunct="1"/>
            <a:r>
              <a:rPr lang="da-DK" b="1" smtClean="0"/>
              <a:t>Social integration</a:t>
            </a:r>
          </a:p>
          <a:p>
            <a:pPr eaLnBrk="1" hangingPunct="1"/>
            <a:r>
              <a:rPr lang="da-DK" smtClean="0"/>
              <a:t>Forældrekontakter</a:t>
            </a:r>
          </a:p>
          <a:p>
            <a:pPr eaLnBrk="1" hangingPunct="1"/>
            <a:r>
              <a:rPr lang="da-DK" smtClean="0"/>
              <a:t>Kammeratkontakter</a:t>
            </a:r>
          </a:p>
          <a:p>
            <a:pPr eaLnBrk="1" hangingPunct="1"/>
            <a:endParaRPr lang="da-DK" smtClean="0"/>
          </a:p>
          <a:p>
            <a:pPr eaLnBrk="1" hangingPunct="1"/>
            <a:r>
              <a:rPr lang="da-DK" b="1" smtClean="0"/>
              <a:t>Selvopfattelse</a:t>
            </a:r>
          </a:p>
          <a:p>
            <a:pPr eaLnBrk="1" hangingPunct="1"/>
            <a:r>
              <a:rPr lang="da-DK" smtClean="0"/>
              <a:t>Selvtillid</a:t>
            </a:r>
          </a:p>
          <a:p>
            <a:pPr eaLnBrk="1" hangingPunct="1"/>
            <a:r>
              <a:rPr lang="da-DK" smtClean="0"/>
              <a:t>Skoleforventninger</a:t>
            </a:r>
          </a:p>
          <a:p>
            <a:pPr eaLnBrk="1" hangingPunct="1"/>
            <a:r>
              <a:rPr lang="da-DK" smtClean="0"/>
              <a:t>Oplevelse af lærernes vurdering</a:t>
            </a:r>
          </a:p>
          <a:p>
            <a:pPr eaLnBrk="1" hangingPunct="1"/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Lærerkompetencer og elevlæring</a:t>
            </a:r>
          </a:p>
        </p:txBody>
      </p:sp>
      <p:sp>
        <p:nvSpPr>
          <p:cNvPr id="16387" name="Pladsholder til indhold 2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40655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a-DK" sz="1800" smtClean="0"/>
              <a:t>I perioden 1998 – 2007 er der publiceret 70 undersøgelser om sammenhængen mellem lærerkompetencer og elevlæring. En god lærer skal være dygtig til: </a:t>
            </a:r>
          </a:p>
          <a:p>
            <a:pPr marL="0" indent="0" eaLnBrk="1" hangingPunct="1">
              <a:buFontTx/>
              <a:buAutoNum type="arabicPeriod"/>
            </a:pPr>
            <a:r>
              <a:rPr lang="da-DK" sz="1800" smtClean="0"/>
              <a:t>Relationskompetence - lærerens evne til etablere sociale relationer til eleverne.</a:t>
            </a:r>
          </a:p>
          <a:p>
            <a:pPr marL="0" indent="0" eaLnBrk="1" hangingPunct="1">
              <a:buFontTx/>
              <a:buAutoNum type="arabicPeriod"/>
            </a:pPr>
            <a:r>
              <a:rPr lang="da-DK" sz="1800" smtClean="0"/>
              <a:t>Regelledelseskompetence – lærerens evne til at ”regellede”, dvs. evner til klart og eksplicit at udtrykke hvilke regler, der gælder for klassens arbejde og derigennem bevirke , at eleverne lidt efter lidt overtager disse regler.</a:t>
            </a:r>
          </a:p>
          <a:p>
            <a:pPr marL="0" indent="0" eaLnBrk="1" hangingPunct="1">
              <a:buFontTx/>
              <a:buAutoNum type="arabicPeriod"/>
            </a:pPr>
            <a:r>
              <a:rPr lang="da-DK" sz="1800" smtClean="0"/>
              <a:t>Didaktikkompetence – læreren skal i relation til undervisningens indhold besidde evne på det didaktiske område i almindelighed og i de specifikke undervisningsfag.</a:t>
            </a:r>
          </a:p>
          <a:p>
            <a:pPr marL="0" indent="0" eaLnBrk="1" hangingPunct="1">
              <a:buFontTx/>
              <a:buNone/>
            </a:pPr>
            <a:endParaRPr lang="da-DK" sz="1800" smtClean="0"/>
          </a:p>
          <a:p>
            <a:pPr marL="0" indent="0" eaLnBrk="1" hangingPunct="1">
              <a:buFontTx/>
              <a:buNone/>
            </a:pPr>
            <a:r>
              <a:rPr lang="da-DK" sz="1800" smtClean="0"/>
              <a:t>”.. uddanne lærere til at etablere sociale relationer til eleverne.”</a:t>
            </a:r>
          </a:p>
          <a:p>
            <a:pPr marL="0" indent="0" eaLnBrk="1" hangingPunct="1">
              <a:buFontTx/>
              <a:buNone/>
            </a:pPr>
            <a:r>
              <a:rPr lang="da-DK" sz="1800" smtClean="0"/>
              <a:t>”.. relationskompetence indgår som en del af læreruddannelsen.”</a:t>
            </a:r>
          </a:p>
          <a:p>
            <a:pPr marL="0" indent="0" eaLnBrk="1" hangingPunct="1">
              <a:buFontTx/>
              <a:buNone/>
            </a:pPr>
            <a:r>
              <a:rPr lang="da-DK" sz="1800" smtClean="0"/>
              <a:t>”.. trænes i at reflektere over hvordan man skaber den gode relation.”</a:t>
            </a:r>
          </a:p>
          <a:p>
            <a:pPr marL="0" indent="0" eaLnBrk="1" hangingPunct="1">
              <a:buFontTx/>
              <a:buNone/>
            </a:pPr>
            <a:endParaRPr lang="da-DK" sz="1800" smtClean="0"/>
          </a:p>
          <a:p>
            <a:pPr marL="0" lvl="4" indent="0" eaLnBrk="1" hangingPunct="1">
              <a:buFontTx/>
              <a:buNone/>
            </a:pPr>
            <a:r>
              <a:rPr lang="da-DK" sz="1400" smtClean="0"/>
              <a:t>			(www.dpu.dk/clearinghouse)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llipse 12"/>
          <p:cNvSpPr>
            <a:spLocks noChangeArrowheads="1"/>
          </p:cNvSpPr>
          <p:nvPr/>
        </p:nvSpPr>
        <p:spPr bwMode="auto">
          <a:xfrm>
            <a:off x="6643688" y="1928813"/>
            <a:ext cx="2214562" cy="1357312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6147" name="Ellipse 11"/>
          <p:cNvSpPr>
            <a:spLocks noChangeArrowheads="1"/>
          </p:cNvSpPr>
          <p:nvPr/>
        </p:nvSpPr>
        <p:spPr bwMode="auto">
          <a:xfrm>
            <a:off x="500063" y="4500563"/>
            <a:ext cx="2571750" cy="11430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6148" name="Ellipse 10"/>
          <p:cNvSpPr>
            <a:spLocks noChangeArrowheads="1"/>
          </p:cNvSpPr>
          <p:nvPr/>
        </p:nvSpPr>
        <p:spPr bwMode="auto">
          <a:xfrm>
            <a:off x="6286500" y="4429125"/>
            <a:ext cx="2500313" cy="142875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6149" name="Ellipse 9"/>
          <p:cNvSpPr>
            <a:spLocks noChangeArrowheads="1"/>
          </p:cNvSpPr>
          <p:nvPr/>
        </p:nvSpPr>
        <p:spPr bwMode="auto">
          <a:xfrm>
            <a:off x="3714750" y="1143000"/>
            <a:ext cx="1785938" cy="85725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6150" name="Ligebenet trekant 8"/>
          <p:cNvSpPr>
            <a:spLocks noChangeArrowheads="1"/>
          </p:cNvSpPr>
          <p:nvPr/>
        </p:nvSpPr>
        <p:spPr bwMode="auto">
          <a:xfrm>
            <a:off x="2643188" y="1857375"/>
            <a:ext cx="4000500" cy="28575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615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3600" smtClean="0"/>
              <a:t>Relation og samarbejde</a:t>
            </a:r>
          </a:p>
        </p:txBody>
      </p:sp>
      <p:sp>
        <p:nvSpPr>
          <p:cNvPr id="6152" name="Tekstboks 3"/>
          <p:cNvSpPr txBox="1">
            <a:spLocks noChangeArrowheads="1"/>
          </p:cNvSpPr>
          <p:nvPr/>
        </p:nvSpPr>
        <p:spPr bwMode="auto">
          <a:xfrm>
            <a:off x="4071938" y="3429000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/>
              <a:t>Barn</a:t>
            </a:r>
          </a:p>
        </p:txBody>
      </p:sp>
      <p:sp>
        <p:nvSpPr>
          <p:cNvPr id="5" name="Tekstboks 4"/>
          <p:cNvSpPr txBox="1">
            <a:spLocks noChangeArrowheads="1"/>
          </p:cNvSpPr>
          <p:nvPr/>
        </p:nvSpPr>
        <p:spPr bwMode="auto">
          <a:xfrm flipH="1">
            <a:off x="3786188" y="1285875"/>
            <a:ext cx="1928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>
                <a:solidFill>
                  <a:srgbClr val="C0C0C0"/>
                </a:solidFill>
              </a:rPr>
              <a:t>Forældre</a:t>
            </a:r>
          </a:p>
        </p:txBody>
      </p:sp>
      <p:sp>
        <p:nvSpPr>
          <p:cNvPr id="6" name="Tekstboks 5"/>
          <p:cNvSpPr txBox="1">
            <a:spLocks noChangeArrowheads="1"/>
          </p:cNvSpPr>
          <p:nvPr/>
        </p:nvSpPr>
        <p:spPr bwMode="auto">
          <a:xfrm>
            <a:off x="6643688" y="4714875"/>
            <a:ext cx="228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>
                <a:solidFill>
                  <a:srgbClr val="C0C0C0"/>
                </a:solidFill>
              </a:rPr>
              <a:t>Nære</a:t>
            </a:r>
          </a:p>
          <a:p>
            <a:r>
              <a:rPr lang="da-DK">
                <a:solidFill>
                  <a:srgbClr val="C0C0C0"/>
                </a:solidFill>
              </a:rPr>
              <a:t>professionelle</a:t>
            </a:r>
          </a:p>
        </p:txBody>
      </p:sp>
      <p:sp>
        <p:nvSpPr>
          <p:cNvPr id="7" name="Tekstboks 6"/>
          <p:cNvSpPr txBox="1">
            <a:spLocks noChangeArrowheads="1"/>
          </p:cNvSpPr>
          <p:nvPr/>
        </p:nvSpPr>
        <p:spPr bwMode="auto">
          <a:xfrm>
            <a:off x="785813" y="4786313"/>
            <a:ext cx="187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solidFill>
                  <a:srgbClr val="C0C0C0"/>
                </a:solidFill>
              </a:rPr>
              <a:t>Kammerater</a:t>
            </a:r>
          </a:p>
        </p:txBody>
      </p:sp>
      <p:sp>
        <p:nvSpPr>
          <p:cNvPr id="8" name="Tekstboks 7"/>
          <p:cNvSpPr txBox="1">
            <a:spLocks noChangeArrowheads="1"/>
          </p:cNvSpPr>
          <p:nvPr/>
        </p:nvSpPr>
        <p:spPr bwMode="auto">
          <a:xfrm>
            <a:off x="7000875" y="2286000"/>
            <a:ext cx="1146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solidFill>
                  <a:srgbClr val="C0C0C0"/>
                </a:solidFill>
              </a:rPr>
              <a:t>Vejledere</a:t>
            </a:r>
          </a:p>
        </p:txBody>
      </p:sp>
      <p:cxnSp>
        <p:nvCxnSpPr>
          <p:cNvPr id="6157" name="Lige pilforbindelse 22"/>
          <p:cNvCxnSpPr>
            <a:cxnSpLocks noChangeShapeType="1"/>
          </p:cNvCxnSpPr>
          <p:nvPr/>
        </p:nvCxnSpPr>
        <p:spPr bwMode="auto">
          <a:xfrm rot="5400000">
            <a:off x="4322763" y="2963863"/>
            <a:ext cx="642937" cy="1587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6158" name="Lige pilforbindelse 24"/>
          <p:cNvCxnSpPr>
            <a:cxnSpLocks noChangeShapeType="1"/>
          </p:cNvCxnSpPr>
          <p:nvPr/>
        </p:nvCxnSpPr>
        <p:spPr bwMode="auto">
          <a:xfrm>
            <a:off x="5000625" y="3929063"/>
            <a:ext cx="714375" cy="428625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6159" name="Lige pilforbindelse 26"/>
          <p:cNvCxnSpPr>
            <a:cxnSpLocks noChangeShapeType="1"/>
          </p:cNvCxnSpPr>
          <p:nvPr/>
        </p:nvCxnSpPr>
        <p:spPr bwMode="auto">
          <a:xfrm rot="10800000" flipV="1">
            <a:off x="3429000" y="3929063"/>
            <a:ext cx="571500" cy="428625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5" name="Lige pilforbindelse 34"/>
          <p:cNvCxnSpPr>
            <a:cxnSpLocks noChangeShapeType="1"/>
          </p:cNvCxnSpPr>
          <p:nvPr/>
        </p:nvCxnSpPr>
        <p:spPr bwMode="auto">
          <a:xfrm rot="5400000">
            <a:off x="2143125" y="2643188"/>
            <a:ext cx="1714500" cy="11430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" name="Lige pilforbindelse 36"/>
          <p:cNvCxnSpPr>
            <a:cxnSpLocks noChangeShapeType="1"/>
          </p:cNvCxnSpPr>
          <p:nvPr/>
        </p:nvCxnSpPr>
        <p:spPr bwMode="auto">
          <a:xfrm rot="16200000" flipH="1">
            <a:off x="5286375" y="2357438"/>
            <a:ext cx="1785938" cy="135731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9" name="Lige pilforbindelse 38"/>
          <p:cNvCxnSpPr>
            <a:cxnSpLocks noChangeShapeType="1"/>
          </p:cNvCxnSpPr>
          <p:nvPr/>
        </p:nvCxnSpPr>
        <p:spPr bwMode="auto">
          <a:xfrm>
            <a:off x="3643313" y="5072063"/>
            <a:ext cx="2143125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 anchor="t"/>
          <a:lstStyle/>
          <a:p>
            <a:r>
              <a:rPr lang="da-DK" smtClean="0"/>
              <a:t>ICDP – Samspilstemaer           </a:t>
            </a:r>
            <a:br>
              <a:rPr lang="da-DK" smtClean="0"/>
            </a:br>
            <a:r>
              <a:rPr lang="da-DK" i="1" smtClean="0"/>
              <a:t>En vejledende ramme</a:t>
            </a:r>
            <a:r>
              <a:rPr lang="da-DK" smtClean="0"/>
              <a:t/>
            </a:r>
            <a:br>
              <a:rPr lang="da-DK" smtClean="0"/>
            </a:br>
            <a:endParaRPr lang="da-DK" smtClean="0"/>
          </a:p>
        </p:txBody>
      </p:sp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107950" y="1125538"/>
            <a:ext cx="9036050" cy="4535487"/>
          </a:xfrm>
        </p:spPr>
        <p:txBody>
          <a:bodyPr lIns="0" tIns="0" rIns="0" bIns="0"/>
          <a:lstStyle/>
          <a:p>
            <a:pPr marL="457200" indent="-457200">
              <a:lnSpc>
                <a:spcPct val="150000"/>
              </a:lnSpc>
              <a:buFontTx/>
              <a:buNone/>
            </a:pPr>
            <a:r>
              <a:rPr lang="da-DK" sz="1600" smtClean="0"/>
              <a:t>Følelsesmæssig kommunikation:</a:t>
            </a:r>
          </a:p>
          <a:p>
            <a:pPr marL="457200" indent="-457200">
              <a:lnSpc>
                <a:spcPct val="150000"/>
              </a:lnSpc>
              <a:buClr>
                <a:schemeClr val="tx1"/>
              </a:buClr>
              <a:buFontTx/>
              <a:buAutoNum type="arabicPeriod"/>
            </a:pPr>
            <a:r>
              <a:rPr lang="da-DK" sz="1400" smtClean="0"/>
              <a:t>Vis positive følelser – vis at du er glad for barnet/den unge.</a:t>
            </a:r>
          </a:p>
          <a:p>
            <a:pPr marL="457200" indent="-457200">
              <a:lnSpc>
                <a:spcPct val="150000"/>
              </a:lnSpc>
              <a:buClr>
                <a:schemeClr val="tx1"/>
              </a:buClr>
              <a:buFontTx/>
              <a:buAutoNum type="arabicPeriod"/>
            </a:pPr>
            <a:r>
              <a:rPr lang="da-DK" sz="1400" smtClean="0"/>
              <a:t>Justér dig i forhold til barnet/unge og følg dets udspil/initiativ.</a:t>
            </a:r>
          </a:p>
          <a:p>
            <a:pPr marL="457200" indent="-457200">
              <a:lnSpc>
                <a:spcPct val="150000"/>
              </a:lnSpc>
              <a:buClr>
                <a:schemeClr val="tx1"/>
              </a:buClr>
              <a:buFontTx/>
              <a:buAutoNum type="arabicPeriod"/>
            </a:pPr>
            <a:r>
              <a:rPr lang="da-DK" sz="1400" smtClean="0"/>
              <a:t>Tal til barnet/ung om de ting, det er optaget af og prøv at få en samtale i gang</a:t>
            </a:r>
          </a:p>
          <a:p>
            <a:pPr marL="457200" indent="-457200">
              <a:lnSpc>
                <a:spcPct val="150000"/>
              </a:lnSpc>
              <a:buClr>
                <a:schemeClr val="tx1"/>
              </a:buClr>
              <a:buFontTx/>
              <a:buAutoNum type="arabicPeriod"/>
            </a:pPr>
            <a:r>
              <a:rPr lang="da-DK" sz="1400" smtClean="0"/>
              <a:t>Giv ros for det, som barnet/den unge klarer at gøre og vis anerkendelse.</a:t>
            </a:r>
          </a:p>
          <a:p>
            <a:pPr marL="457200" indent="-457200">
              <a:lnSpc>
                <a:spcPct val="150000"/>
              </a:lnSpc>
              <a:buFontTx/>
              <a:buNone/>
            </a:pPr>
            <a:r>
              <a:rPr lang="da-DK" sz="1400" smtClean="0"/>
              <a:t> </a:t>
            </a:r>
          </a:p>
          <a:p>
            <a:pPr marL="457200" indent="-457200">
              <a:lnSpc>
                <a:spcPct val="150000"/>
              </a:lnSpc>
              <a:buFontTx/>
              <a:buNone/>
            </a:pPr>
            <a:r>
              <a:rPr lang="da-DK" sz="1600" smtClean="0"/>
              <a:t>Formidling og berigelse:</a:t>
            </a:r>
          </a:p>
          <a:p>
            <a:pPr marL="457200" indent="-457200">
              <a:lnSpc>
                <a:spcPct val="150000"/>
              </a:lnSpc>
              <a:buFontTx/>
              <a:buNone/>
            </a:pPr>
            <a:r>
              <a:rPr lang="da-DK" sz="1400" smtClean="0"/>
              <a:t>5.	Hjælp barnet/den unge med at samle sin opmærksomhed, sådan at I har fælles oplevelse af ting i omgivelserne.</a:t>
            </a:r>
          </a:p>
          <a:p>
            <a:pPr marL="457200" indent="-457200">
              <a:lnSpc>
                <a:spcPct val="150000"/>
              </a:lnSpc>
              <a:buFontTx/>
              <a:buNone/>
            </a:pPr>
            <a:r>
              <a:rPr lang="da-DK" sz="1400" smtClean="0"/>
              <a:t>6.	Giv mening til barnets/den unges oplevelse af omverdenen ved at beskrive det, I oplever sammen og ved at vise følelser og entusiasme</a:t>
            </a:r>
          </a:p>
          <a:p>
            <a:pPr marL="457200" indent="-457200">
              <a:lnSpc>
                <a:spcPct val="150000"/>
              </a:lnSpc>
              <a:buFontTx/>
              <a:buNone/>
            </a:pPr>
            <a:r>
              <a:rPr lang="da-DK" sz="1400" smtClean="0"/>
              <a:t>7.	Uddyb og giv forklaringer når du oplever noget sammen med barnet/den unge.</a:t>
            </a:r>
          </a:p>
          <a:p>
            <a:pPr marL="457200" indent="-457200">
              <a:lnSpc>
                <a:spcPct val="150000"/>
              </a:lnSpc>
              <a:buFontTx/>
              <a:buNone/>
            </a:pPr>
            <a:r>
              <a:rPr lang="da-DK" sz="1400" smtClean="0"/>
              <a:t>8.	Hjælp barnet/den unge med at kontrollere sig selv ved at sætte grænser for det på en positiv måde – ved at lede det, vise positive alternativer og ved at planlægge sammen.</a:t>
            </a:r>
          </a:p>
          <a:p>
            <a:pPr marL="457200" indent="-457200">
              <a:lnSpc>
                <a:spcPct val="150000"/>
              </a:lnSpc>
            </a:pPr>
            <a:endParaRPr lang="da-DK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da-DK" sz="1200"/>
              <a:t>		</a:t>
            </a:r>
            <a:r>
              <a:rPr lang="da-DK" sz="3200"/>
              <a:t>Øvelse: Samspilsprofil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da-DK" sz="900" dirty="0"/>
          </a:p>
          <a:p>
            <a:pPr>
              <a:lnSpc>
                <a:spcPct val="80000"/>
              </a:lnSpc>
            </a:pPr>
            <a:endParaRPr lang="da-DK" sz="900" dirty="0"/>
          </a:p>
          <a:p>
            <a:pPr>
              <a:lnSpc>
                <a:spcPct val="80000"/>
              </a:lnSpc>
            </a:pPr>
            <a:endParaRPr lang="da-DK" sz="1800" dirty="0" smtClean="0"/>
          </a:p>
          <a:p>
            <a:pPr marL="0" indent="0">
              <a:lnSpc>
                <a:spcPct val="80000"/>
              </a:lnSpc>
              <a:buNone/>
            </a:pPr>
            <a:endParaRPr lang="da-DK" sz="1800" dirty="0"/>
          </a:p>
          <a:p>
            <a:pPr>
              <a:lnSpc>
                <a:spcPct val="80000"/>
              </a:lnSpc>
            </a:pPr>
            <a:endParaRPr lang="da-DK" sz="1800" dirty="0" smtClean="0"/>
          </a:p>
          <a:p>
            <a:pPr>
              <a:lnSpc>
                <a:spcPct val="80000"/>
              </a:lnSpc>
            </a:pPr>
            <a:r>
              <a:rPr lang="da-DK" dirty="0" smtClean="0"/>
              <a:t>Reflekter </a:t>
            </a:r>
            <a:r>
              <a:rPr lang="da-DK" dirty="0"/>
              <a:t>over dit samspil med de </a:t>
            </a:r>
            <a:r>
              <a:rPr lang="da-DK" dirty="0" smtClean="0"/>
              <a:t>børn, </a:t>
            </a:r>
            <a:r>
              <a:rPr lang="da-DK" dirty="0"/>
              <a:t>du har ansvaret for til dagligt i dit professionelle arbejde.</a:t>
            </a:r>
          </a:p>
          <a:p>
            <a:pPr>
              <a:lnSpc>
                <a:spcPct val="80000"/>
              </a:lnSpc>
            </a:pPr>
            <a:endParaRPr lang="da-DK" dirty="0"/>
          </a:p>
          <a:p>
            <a:pPr>
              <a:lnSpc>
                <a:spcPct val="80000"/>
              </a:lnSpc>
            </a:pPr>
            <a:r>
              <a:rPr lang="da-DK" dirty="0"/>
              <a:t>Udfyld ”profilskemaet” ud fra en vurdering af din egen praksis generelt. </a:t>
            </a:r>
          </a:p>
          <a:p>
            <a:pPr>
              <a:lnSpc>
                <a:spcPct val="80000"/>
              </a:lnSpc>
            </a:pPr>
            <a:endParaRPr lang="da-DK" dirty="0"/>
          </a:p>
          <a:p>
            <a:pPr>
              <a:lnSpc>
                <a:spcPct val="80000"/>
              </a:lnSpc>
            </a:pPr>
            <a:r>
              <a:rPr lang="da-DK" dirty="0"/>
              <a:t>Fremlæg dine vurderinger for din gruppe  - giv gerne konkrete eksempler, der illustrerer din selvvurdering.</a:t>
            </a:r>
          </a:p>
          <a:p>
            <a:pPr marL="0" indent="0">
              <a:lnSpc>
                <a:spcPct val="80000"/>
              </a:lnSpc>
              <a:buNone/>
            </a:pPr>
            <a:endParaRPr lang="da-DK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Selv-observation – ”profil”</a:t>
            </a:r>
          </a:p>
        </p:txBody>
      </p:sp>
      <p:graphicFrame>
        <p:nvGraphicFramePr>
          <p:cNvPr id="132099" name="Group 3"/>
          <p:cNvGraphicFramePr>
            <a:graphicFrameLocks noGrp="1"/>
          </p:cNvGraphicFramePr>
          <p:nvPr>
            <p:ph sz="half" idx="1"/>
          </p:nvPr>
        </p:nvGraphicFramePr>
        <p:xfrm>
          <a:off x="468313" y="1125538"/>
          <a:ext cx="6119812" cy="358775"/>
        </p:xfrm>
        <a:graphic>
          <a:graphicData uri="http://schemas.openxmlformats.org/drawingml/2006/table">
            <a:tbl>
              <a:tblPr/>
              <a:tblGrid>
                <a:gridCol w="3132137"/>
                <a:gridCol w="2051050"/>
                <a:gridCol w="936625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Institution</a:t>
                      </a:r>
                      <a:endParaRPr kumimoji="0" lang="da-DK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Navn</a:t>
                      </a:r>
                      <a:endParaRPr kumimoji="0" lang="da-DK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Dato</a:t>
                      </a:r>
                      <a:endParaRPr kumimoji="0" lang="da-DK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2109" name="Text Box 13"/>
          <p:cNvSpPr txBox="1">
            <a:spLocks noChangeArrowheads="1"/>
          </p:cNvSpPr>
          <p:nvPr/>
        </p:nvSpPr>
        <p:spPr bwMode="auto">
          <a:xfrm>
            <a:off x="6516688" y="115888"/>
            <a:ext cx="251936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3538" indent="-363538" eaLnBrk="0" hangingPunct="0">
              <a:buFontTx/>
              <a:buAutoNum type="arabicPeriod"/>
            </a:pPr>
            <a:r>
              <a:rPr lang="da-DK" sz="1000" b="1">
                <a:ea typeface="ＭＳ Ｐゴシック" pitchFamily="34" charset="-128"/>
              </a:rPr>
              <a:t>Det er jeg god til</a:t>
            </a:r>
          </a:p>
          <a:p>
            <a:pPr marL="363538" indent="-363538" eaLnBrk="0" hangingPunct="0">
              <a:buFontTx/>
              <a:buAutoNum type="arabicPeriod"/>
            </a:pPr>
            <a:r>
              <a:rPr lang="da-DK" sz="1000" b="1">
                <a:ea typeface="ＭＳ Ｐゴシック" pitchFamily="34" charset="-128"/>
              </a:rPr>
              <a:t>Det er jeg sommetider  god til</a:t>
            </a:r>
          </a:p>
          <a:p>
            <a:pPr marL="363538" indent="-363538" eaLnBrk="0" hangingPunct="0">
              <a:buFontTx/>
              <a:buAutoNum type="arabicPeriod"/>
            </a:pPr>
            <a:r>
              <a:rPr lang="da-DK" sz="1000" b="1">
                <a:ea typeface="ＭＳ Ｐゴシック" pitchFamily="34" charset="-128"/>
              </a:rPr>
              <a:t>Det er jeg hverken god/dårlig til</a:t>
            </a:r>
          </a:p>
          <a:p>
            <a:pPr marL="363538" indent="-363538" eaLnBrk="0" hangingPunct="0">
              <a:buFontTx/>
              <a:buAutoNum type="arabicPeriod"/>
            </a:pPr>
            <a:r>
              <a:rPr lang="da-DK" sz="1000" b="1">
                <a:ea typeface="ＭＳ Ｐゴシック" pitchFamily="34" charset="-128"/>
              </a:rPr>
              <a:t>Det er jeg lidt dårlig til</a:t>
            </a:r>
          </a:p>
          <a:p>
            <a:pPr marL="363538" indent="-363538" eaLnBrk="0" hangingPunct="0">
              <a:buFontTx/>
              <a:buAutoNum type="arabicPeriod"/>
            </a:pPr>
            <a:r>
              <a:rPr lang="da-DK" sz="1000" b="1">
                <a:ea typeface="ＭＳ Ｐゴシック" pitchFamily="34" charset="-128"/>
              </a:rPr>
              <a:t>Det er jeg meget dårlig til</a:t>
            </a:r>
          </a:p>
        </p:txBody>
      </p:sp>
      <p:sp>
        <p:nvSpPr>
          <p:cNvPr id="132110" name="Rectangle 14"/>
          <p:cNvSpPr>
            <a:spLocks noChangeArrowheads="1"/>
          </p:cNvSpPr>
          <p:nvPr/>
        </p:nvSpPr>
        <p:spPr bwMode="auto">
          <a:xfrm>
            <a:off x="179388" y="5445125"/>
            <a:ext cx="3816350" cy="1296988"/>
          </a:xfrm>
          <a:prstGeom prst="rect">
            <a:avLst/>
          </a:prstGeom>
          <a:solidFill>
            <a:srgbClr val="F8F8F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graphicFrame>
        <p:nvGraphicFramePr>
          <p:cNvPr id="132199" name="Group 103"/>
          <p:cNvGraphicFramePr>
            <a:graphicFrameLocks noGrp="1"/>
          </p:cNvGraphicFramePr>
          <p:nvPr>
            <p:ph sz="half" idx="2"/>
          </p:nvPr>
        </p:nvGraphicFramePr>
        <p:xfrm>
          <a:off x="468313" y="1557338"/>
          <a:ext cx="8424862" cy="4667885"/>
        </p:xfrm>
        <a:graphic>
          <a:graphicData uri="http://schemas.openxmlformats.org/drawingml/2006/table">
            <a:tbl>
              <a:tblPr/>
              <a:tblGrid>
                <a:gridCol w="615950"/>
                <a:gridCol w="5997575"/>
                <a:gridCol w="361950"/>
                <a:gridCol w="363537"/>
                <a:gridCol w="360363"/>
                <a:gridCol w="363537"/>
                <a:gridCol w="361950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Nr.</a:t>
                      </a:r>
                      <a:endParaRPr kumimoji="0" lang="da-DK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Tema</a:t>
                      </a:r>
                      <a:endParaRPr kumimoji="0" lang="da-DK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a-DK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a-DK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da-DK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a-DK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da-DK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a-DK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Vis positive følelser – vis at du er glad for barnet/den unge</a:t>
                      </a:r>
                      <a:endParaRPr kumimoji="0" lang="da-DK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a-DK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Justér dig i forhold til barnet/ung og følg dets udspil/initiativ</a:t>
                      </a:r>
                      <a:endParaRPr kumimoji="0" lang="da-DK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da-DK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Tal til barnet/den unge om de ting, barnet er optaget af og prøve at få en samtale i gang</a:t>
                      </a:r>
                      <a:endParaRPr kumimoji="0" lang="da-DK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a-DK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Giv ros for det som barnet/den unge klarer at gøre og vis anerkendelse</a:t>
                      </a:r>
                      <a:endParaRPr kumimoji="0" lang="da-DK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da-DK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Hjælp barnet/den unge med at samle sin opmærksomhed, sådan at I har fælles oplevelse af ting i omgivelserne</a:t>
                      </a:r>
                      <a:endParaRPr kumimoji="0" lang="da-DK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da-DK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Giv mening til barnets/den unges oplevelse af omverdenen ved at beskrive det I oplever sammen og ved at vise følelser og entusiasme</a:t>
                      </a:r>
                      <a:endParaRPr kumimoji="0" lang="da-DK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a-DK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Uddyb og giv forklaringer når du oplever sammen med barnet/unge</a:t>
                      </a:r>
                      <a:endParaRPr kumimoji="0" lang="da-DK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da-DK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Hjælp barnet/den unge med at kontrollere sig selv ved at sætte positive grænser – ved at lede, ved at vise positive alternativer og ved fælles planlægning</a:t>
                      </a:r>
                      <a:endParaRPr kumimoji="0" lang="da-DK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F7527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Bemærkninger og eksempler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3200" dirty="0" smtClean="0"/>
              <a:t>            ”Sløjfemodel”</a:t>
            </a:r>
            <a:r>
              <a:rPr lang="da-DK" sz="1800" dirty="0" smtClean="0"/>
              <a:t> </a:t>
            </a:r>
            <a:r>
              <a:rPr lang="da-DK" sz="1800" dirty="0" smtClean="0"/>
              <a:t>(Peter Westmark)</a:t>
            </a:r>
            <a:endParaRPr lang="da-DK" sz="1800" dirty="0" smtClean="0"/>
          </a:p>
        </p:txBody>
      </p:sp>
      <p:pic>
        <p:nvPicPr>
          <p:cNvPr id="7171" name="Picture 3" descr="scan00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20694" r="27925"/>
          <a:stretch>
            <a:fillRect/>
          </a:stretch>
        </p:blipFill>
        <p:spPr>
          <a:xfrm>
            <a:off x="827088" y="2565400"/>
            <a:ext cx="7502525" cy="3589338"/>
          </a:xfrm>
          <a:noFill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55650" y="1700213"/>
            <a:ext cx="7632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sz="4000"/>
              <a:t>Erkendelsesprocessen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CVU">
  <a:themeElements>
    <a:clrScheme name="PowerPoint-CV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-CV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-CV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CV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CV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CV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CV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CV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CV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CV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CV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CV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CV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CV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563</Words>
  <Application>Microsoft Office PowerPoint</Application>
  <PresentationFormat>Skærmshow (4:3)</PresentationFormat>
  <Paragraphs>115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PowerPoint-CVU</vt:lpstr>
      <vt:lpstr>Relationskompetence - de voksne har ansvaret for kvaliteten af relationen</vt:lpstr>
      <vt:lpstr>PowerPoint-præsentation</vt:lpstr>
      <vt:lpstr>Trivsel </vt:lpstr>
      <vt:lpstr>Lærerkompetencer og elevlæring</vt:lpstr>
      <vt:lpstr>Relation og samarbejde</vt:lpstr>
      <vt:lpstr>ICDP – Samspilstemaer            En vejledende ramme </vt:lpstr>
      <vt:lpstr>  Øvelse: Samspilsprofil</vt:lpstr>
      <vt:lpstr>Selv-observation – ”profil”</vt:lpstr>
      <vt:lpstr>            ”Sløjfemodel” (Peter Westmark)</vt:lpstr>
      <vt:lpstr>Et uddannelsesperspektiv</vt:lpstr>
      <vt:lpstr>Optimistisk livssyn</vt:lpstr>
    </vt:vector>
  </TitlesOfParts>
  <Company>CVU Nordjylland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Anni Abildgaard</dc:creator>
  <cp:lastModifiedBy>Peter Westmark</cp:lastModifiedBy>
  <cp:revision>25</cp:revision>
  <dcterms:created xsi:type="dcterms:W3CDTF">2007-07-27T07:47:42Z</dcterms:created>
  <dcterms:modified xsi:type="dcterms:W3CDTF">2011-10-30T11:29:58Z</dcterms:modified>
</cp:coreProperties>
</file>